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318B"/>
    <a:srgbClr val="D21CAF"/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 Vizard-Kotkowicz" userId="7cf2235e-6c42-4e7f-acb3-709a5f5acae3" providerId="ADAL" clId="{79F5B812-2F57-43E2-BF7B-E19B33260D13}"/>
    <pc:docChg chg="modSld">
      <pc:chgData name="Kay Vizard-Kotkowicz" userId="7cf2235e-6c42-4e7f-acb3-709a5f5acae3" providerId="ADAL" clId="{79F5B812-2F57-43E2-BF7B-E19B33260D13}" dt="2024-03-06T16:51:31.924" v="13" actId="20577"/>
      <pc:docMkLst>
        <pc:docMk/>
      </pc:docMkLst>
      <pc:sldChg chg="modSp mod">
        <pc:chgData name="Kay Vizard-Kotkowicz" userId="7cf2235e-6c42-4e7f-acb3-709a5f5acae3" providerId="ADAL" clId="{79F5B812-2F57-43E2-BF7B-E19B33260D13}" dt="2024-03-06T16:50:53.768" v="3" actId="20577"/>
        <pc:sldMkLst>
          <pc:docMk/>
          <pc:sldMk cId="2605097255" sldId="256"/>
        </pc:sldMkLst>
        <pc:spChg chg="mod">
          <ac:chgData name="Kay Vizard-Kotkowicz" userId="7cf2235e-6c42-4e7f-acb3-709a5f5acae3" providerId="ADAL" clId="{79F5B812-2F57-43E2-BF7B-E19B33260D13}" dt="2024-03-06T16:50:53.768" v="3" actId="20577"/>
          <ac:spMkLst>
            <pc:docMk/>
            <pc:sldMk cId="2605097255" sldId="256"/>
            <ac:spMk id="12" creationId="{4AC01928-4140-FB47-5CAA-C94A90FFE4EC}"/>
          </ac:spMkLst>
        </pc:spChg>
      </pc:sldChg>
      <pc:sldChg chg="modSp mod">
        <pc:chgData name="Kay Vizard-Kotkowicz" userId="7cf2235e-6c42-4e7f-acb3-709a5f5acae3" providerId="ADAL" clId="{79F5B812-2F57-43E2-BF7B-E19B33260D13}" dt="2024-03-06T16:51:03.749" v="7" actId="20577"/>
        <pc:sldMkLst>
          <pc:docMk/>
          <pc:sldMk cId="107919210" sldId="257"/>
        </pc:sldMkLst>
        <pc:spChg chg="mod">
          <ac:chgData name="Kay Vizard-Kotkowicz" userId="7cf2235e-6c42-4e7f-acb3-709a5f5acae3" providerId="ADAL" clId="{79F5B812-2F57-43E2-BF7B-E19B33260D13}" dt="2024-03-06T16:51:03.749" v="7" actId="20577"/>
          <ac:spMkLst>
            <pc:docMk/>
            <pc:sldMk cId="107919210" sldId="257"/>
            <ac:spMk id="3" creationId="{A51A009E-0921-D3BB-1B7B-3CDDEEB89CF1}"/>
          </ac:spMkLst>
        </pc:spChg>
      </pc:sldChg>
      <pc:sldChg chg="modSp mod">
        <pc:chgData name="Kay Vizard-Kotkowicz" userId="7cf2235e-6c42-4e7f-acb3-709a5f5acae3" providerId="ADAL" clId="{79F5B812-2F57-43E2-BF7B-E19B33260D13}" dt="2024-03-06T16:51:31.924" v="13" actId="20577"/>
        <pc:sldMkLst>
          <pc:docMk/>
          <pc:sldMk cId="562334697" sldId="259"/>
        </pc:sldMkLst>
        <pc:spChg chg="mod">
          <ac:chgData name="Kay Vizard-Kotkowicz" userId="7cf2235e-6c42-4e7f-acb3-709a5f5acae3" providerId="ADAL" clId="{79F5B812-2F57-43E2-BF7B-E19B33260D13}" dt="2024-03-06T16:51:31.924" v="13" actId="20577"/>
          <ac:spMkLst>
            <pc:docMk/>
            <pc:sldMk cId="562334697" sldId="259"/>
            <ac:spMk id="3" creationId="{C05441C7-26F0-3915-7EA0-6CC05C67C5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D9F10-D38B-4FF1-A472-195269618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0531B-A6C5-4DB3-8554-AA9454F85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8A5ED-584C-9359-99AF-EAF4AB7BA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E2F5D-B5A9-81B5-61DD-731B3F64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37F51-6D51-2E3A-C281-841E4E1C5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1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725DC-3AC8-3A1E-97ED-68F8728E4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F855D-9186-0764-97E8-FEEC9BA16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3CDCD-9056-9819-1AEE-503E4EDD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18F83-ACF8-1F57-F8EF-0761CC46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DD97B-B490-DD44-665C-F3E4517BA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9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E619AF-F7B6-470C-CDEE-2800F538A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84A1C-5648-F918-34D6-BED7B0FEA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B1165-1480-47D6-26AE-CEEF75CBB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97CA6-4FE9-572D-5733-120ABCAED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5F616-9872-C839-1220-7438B140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62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D86ED-EE84-D981-6953-B7BBEF92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1C464-440C-BA86-5912-DB936B3B5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E9D49-70B9-8939-B83A-AE6B747B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7C272-D808-F539-0A30-24218796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AC420-6770-E8A0-6FD7-25D07CE6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46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940F2-1DDA-D17D-21EE-15505DAA7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06893-CFE6-CFEF-126E-74F13E303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BB6C8-667C-9F17-482D-73F9F8BA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E0C1D-4216-89C2-47C2-EB7EF161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4450F-1918-2136-6282-F6BBF9690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4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A459-F1AD-5A9E-7F2B-A23AF108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B8F9-1AB1-D75E-E525-BA05B09FA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7DFA5-D13B-0816-237B-D9A00C3F1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48317-29F5-9E7E-C14B-1BBA3441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B1132-24DC-3A65-FFEA-B980D54E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0084E-37AE-A8EE-BBD5-1217C27B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9190-C821-8395-8472-C18CC5A8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64793-7F17-6889-8855-529734C54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C3F9F-6D04-DA7B-8C02-37A088F65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AB121-0512-CDD1-7E38-63502D775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81AC3A-F777-6B35-642E-9530A0B74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8B799-B2B6-932F-2720-6A382D406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FDC687-B432-6042-6D5C-681B7F163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6C6028-AAAF-DE90-028B-26FD6DB0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12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A22AB-7AD0-D59F-FDD4-C5E25BF82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980328-A82D-1E8E-2696-ED4FD466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F5895-F24C-3825-B974-17A56859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0AC4D-110E-FB53-D7CA-2AFADD380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85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7A2F6D-FC4D-C70E-E477-7F082A635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1DEEB5-710C-0184-49A3-2B6691DC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4A71C-A021-35A3-9E1E-9CD00534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12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924E1-ED4A-CF18-71DF-F4AB8BE86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784E4-C02C-51F4-8073-CA4E62280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C2EE3-26D8-715B-5064-3B2474FFC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FB5E1-A469-1051-D42A-F08AFEF2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4DF35-AA1E-4517-79D1-1F6EEF4BB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5D270-9A31-D692-27BB-4CCE2DC81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C8A4-F045-51F7-54AD-1B6F5F951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4B2A1F-A62B-5824-0025-ACA72C574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37D4C-A07B-B4B7-BFB0-CB47F40D6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BB166-0442-DA4D-E6D6-125167EA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8C4D3-18F8-1946-7ECD-C3C02F932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BE4D9-FD91-00D7-D7AB-012FD6385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05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F722A-372F-D0C0-8ECA-9E5E83D52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5461A-BA7B-C44A-421A-B1483C20A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4A462-2BF3-0DA8-17A1-6C73381F3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EAB9D-B881-4EB5-BEA0-13CB8F479067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D5770-2CB6-5A37-4C6F-3B4225B1E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F66A5-D35A-88B1-7720-77B9FD936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3CBFB-C40A-4433-B0C6-46D5639F67A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264930831,&quot;Placement&quot;:&quot;Footer&quot;,&quot;Top&quot;:520.68866,&quot;Left&quot;:453.6349,&quot;SlideWidth&quot;:960,&quot;SlideHeight&quot;:540}">
            <a:extLst>
              <a:ext uri="{FF2B5EF4-FFF2-40B4-BE49-F238E27FC236}">
                <a16:creationId xmlns:a16="http://schemas.microsoft.com/office/drawing/2014/main" id="{166EB45B-A25F-2BFF-1EF8-FB5C715071B5}"/>
              </a:ext>
            </a:extLst>
          </p:cNvPr>
          <p:cNvSpPr txBox="1"/>
          <p:nvPr userDrawn="1"/>
        </p:nvSpPr>
        <p:spPr>
          <a:xfrm>
            <a:off x="5761163" y="6612746"/>
            <a:ext cx="669674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  <p:sp>
        <p:nvSpPr>
          <p:cNvPr id="8" name="MSIPCMContentMarking" descr="{&quot;HashCode&quot;:-1288901358,&quot;Placement&quot;:&quot;Header&quot;,&quot;Top&quot;:0.0,&quot;Left&quot;:448.576,&quot;SlideWidth&quot;:960,&quot;SlideHeight&quot;:540}">
            <a:extLst>
              <a:ext uri="{FF2B5EF4-FFF2-40B4-BE49-F238E27FC236}">
                <a16:creationId xmlns:a16="http://schemas.microsoft.com/office/drawing/2014/main" id="{844F8437-2055-8003-F263-013CBCBB58B8}"/>
              </a:ext>
            </a:extLst>
          </p:cNvPr>
          <p:cNvSpPr txBox="1"/>
          <p:nvPr userDrawn="1"/>
        </p:nvSpPr>
        <p:spPr>
          <a:xfrm>
            <a:off x="5696915" y="0"/>
            <a:ext cx="798171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14714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69639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801F67-9D9A-6432-5F22-B86AC5A80282}"/>
              </a:ext>
            </a:extLst>
          </p:cNvPr>
          <p:cNvSpPr txBox="1"/>
          <p:nvPr/>
        </p:nvSpPr>
        <p:spPr>
          <a:xfrm>
            <a:off x="5178287" y="242514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AB0F18-808F-7857-8DDC-40B89F7924C4}"/>
              </a:ext>
            </a:extLst>
          </p:cNvPr>
          <p:cNvSpPr txBox="1"/>
          <p:nvPr/>
        </p:nvSpPr>
        <p:spPr>
          <a:xfrm flipH="1">
            <a:off x="2027583" y="1798981"/>
            <a:ext cx="8696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 introduction to EMA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(Education Maintenance Allowance)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C01928-4140-FB47-5CAA-C94A90FFE4EC}"/>
              </a:ext>
            </a:extLst>
          </p:cNvPr>
          <p:cNvSpPr txBox="1"/>
          <p:nvPr/>
        </p:nvSpPr>
        <p:spPr>
          <a:xfrm>
            <a:off x="2693504" y="4303644"/>
            <a:ext cx="66790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*All information is based on academic year 24/25 and may be subject to     change in future years.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509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69639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1A009E-0921-D3BB-1B7B-3CDDEEB89CF1}"/>
              </a:ext>
            </a:extLst>
          </p:cNvPr>
          <p:cNvSpPr txBox="1"/>
          <p:nvPr/>
        </p:nvSpPr>
        <p:spPr>
          <a:xfrm>
            <a:off x="1172817" y="2207833"/>
            <a:ext cx="7973667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What Is EMA?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Should I apply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Household income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How much could I get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How to apply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What happens next? </a:t>
            </a:r>
          </a:p>
          <a:p>
            <a:endParaRPr lang="en-GB" sz="3200" dirty="0"/>
          </a:p>
          <a:p>
            <a:pPr>
              <a:buNone/>
            </a:pPr>
            <a:r>
              <a:rPr lang="en-GB" sz="1400" dirty="0">
                <a:solidFill>
                  <a:srgbClr val="B612A2"/>
                </a:solidFill>
              </a:rPr>
              <a:t>References relate to “</a:t>
            </a:r>
            <a:r>
              <a:rPr lang="en-GB" sz="1400" b="1" dirty="0">
                <a:solidFill>
                  <a:srgbClr val="B612A2"/>
                </a:solidFill>
              </a:rPr>
              <a:t>The little book of EMA </a:t>
            </a:r>
            <a:r>
              <a:rPr lang="en-GB" sz="1400" dirty="0">
                <a:solidFill>
                  <a:srgbClr val="B612A2"/>
                </a:solidFill>
              </a:rPr>
              <a:t>for academic year </a:t>
            </a:r>
            <a:r>
              <a:rPr lang="en-GB" sz="1400" b="1" dirty="0">
                <a:solidFill>
                  <a:srgbClr val="B612A2"/>
                </a:solidFill>
              </a:rPr>
              <a:t>2024/25</a:t>
            </a:r>
            <a:endParaRPr lang="en-GB" sz="1400" dirty="0">
              <a:solidFill>
                <a:srgbClr val="B612A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B9E297-F08F-AFEE-448D-25AD94390ECA}"/>
              </a:ext>
            </a:extLst>
          </p:cNvPr>
          <p:cNvSpPr txBox="1"/>
          <p:nvPr/>
        </p:nvSpPr>
        <p:spPr>
          <a:xfrm flipH="1">
            <a:off x="4408997" y="795130"/>
            <a:ext cx="123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EMA</a:t>
            </a:r>
          </a:p>
        </p:txBody>
      </p:sp>
    </p:spTree>
    <p:extLst>
      <p:ext uri="{BB962C8B-B14F-4D97-AF65-F5344CB8AC3E}">
        <p14:creationId xmlns:p14="http://schemas.microsoft.com/office/powerpoint/2010/main" val="10791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69639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21EDED-851C-88DB-D0B9-60F42047F3F7}"/>
              </a:ext>
            </a:extLst>
          </p:cNvPr>
          <p:cNvSpPr txBox="1"/>
          <p:nvPr/>
        </p:nvSpPr>
        <p:spPr>
          <a:xfrm>
            <a:off x="457200" y="2146278"/>
            <a:ext cx="86892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Education Maintenance Allowance is a </a:t>
            </a:r>
            <a:r>
              <a:rPr lang="en-GB" sz="1800" b="1" dirty="0"/>
              <a:t>weekly allowance of £30 to help 16, 17, 18 and 19 year olds with the costs of further education. </a:t>
            </a:r>
          </a:p>
          <a:p>
            <a:endParaRPr lang="en-GB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Payments are made every 2 weeks as long as you continue to meet your school or college’s attendance requirements. </a:t>
            </a:r>
          </a:p>
          <a:p>
            <a:pPr>
              <a:buNone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There are also 2 performance based bonuses of £100 normally paid out in January and June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72780-1C28-674F-76EB-D96BBCB90E4E}"/>
              </a:ext>
            </a:extLst>
          </p:cNvPr>
          <p:cNvSpPr txBox="1"/>
          <p:nvPr/>
        </p:nvSpPr>
        <p:spPr>
          <a:xfrm flipH="1">
            <a:off x="4647536" y="801569"/>
            <a:ext cx="294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What is EMA?</a:t>
            </a:r>
          </a:p>
        </p:txBody>
      </p:sp>
    </p:spTree>
    <p:extLst>
      <p:ext uri="{BB962C8B-B14F-4D97-AF65-F5344CB8AC3E}">
        <p14:creationId xmlns:p14="http://schemas.microsoft.com/office/powerpoint/2010/main" val="371238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69639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441C7-26F0-3915-7EA0-6CC05C67C5F1}"/>
              </a:ext>
            </a:extLst>
          </p:cNvPr>
          <p:cNvSpPr txBox="1"/>
          <p:nvPr/>
        </p:nvSpPr>
        <p:spPr>
          <a:xfrm>
            <a:off x="526774" y="1315281"/>
            <a:ext cx="8619710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/>
              <a:t>You need to meet the following requirements to be able to get EMA: </a:t>
            </a:r>
          </a:p>
          <a:p>
            <a:endParaRPr lang="en-GB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Age - </a:t>
            </a:r>
            <a:r>
              <a:rPr lang="en-GB" sz="1800" dirty="0"/>
              <a:t>Your 16th, 17th, 18th or 19th birthday falls on or between 2 </a:t>
            </a:r>
            <a:r>
              <a:rPr lang="en-GB" sz="1800"/>
              <a:t>July 2023 </a:t>
            </a:r>
            <a:r>
              <a:rPr lang="en-GB" sz="1800" dirty="0"/>
              <a:t>and 1 </a:t>
            </a:r>
            <a:r>
              <a:rPr lang="en-GB" sz="1800"/>
              <a:t>July 2024 </a:t>
            </a:r>
            <a:r>
              <a:rPr lang="en-GB" sz="1800" dirty="0"/>
              <a:t>and you are starting or continuing in further education from </a:t>
            </a:r>
            <a:r>
              <a:rPr lang="en-GB" sz="1800"/>
              <a:t>September 2024.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Course - </a:t>
            </a:r>
            <a:r>
              <a:rPr lang="en-GB" sz="1800" dirty="0"/>
              <a:t>You attend a post-compulsory further education course at an approved school or college in Northern Ireland. This must be full-time at school or a minimum of 15 guided hours per week at college, studying an eligible course and attending all classes.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Nationality and residency </a:t>
            </a:r>
            <a:r>
              <a:rPr lang="en-GB" sz="1800" dirty="0"/>
              <a:t>If you’re a UK citizen who normally lives in the UK you should be able to get EMA. If you’re not a UK citizen you may still be able to get EMA, go to www.nidirect.gov.uk for more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Household income – see table on next slide </a:t>
            </a:r>
            <a:endParaRPr lang="en-GB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36AC09-0FD3-48B4-941B-73B31304D453}"/>
              </a:ext>
            </a:extLst>
          </p:cNvPr>
          <p:cNvSpPr txBox="1"/>
          <p:nvPr/>
        </p:nvSpPr>
        <p:spPr>
          <a:xfrm flipH="1">
            <a:off x="3584049" y="606287"/>
            <a:ext cx="4208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Should I apply?</a:t>
            </a:r>
          </a:p>
        </p:txBody>
      </p:sp>
    </p:spTree>
    <p:extLst>
      <p:ext uri="{BB962C8B-B14F-4D97-AF65-F5344CB8AC3E}">
        <p14:creationId xmlns:p14="http://schemas.microsoft.com/office/powerpoint/2010/main" val="56233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69639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0B0252B3-3C13-98A6-545C-1699FF35D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3183" y="1305180"/>
            <a:ext cx="9899374" cy="3206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9E60FF-3437-10CB-1282-0DFE4137373B}"/>
              </a:ext>
            </a:extLst>
          </p:cNvPr>
          <p:cNvSpPr txBox="1"/>
          <p:nvPr/>
        </p:nvSpPr>
        <p:spPr>
          <a:xfrm>
            <a:off x="516835" y="4492773"/>
            <a:ext cx="83289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800" b="1" dirty="0">
                <a:solidFill>
                  <a:srgbClr val="002060"/>
                </a:solidFill>
              </a:rPr>
              <a:t>You won’t be able to get EMA if you’ve been approved to receive a</a:t>
            </a:r>
          </a:p>
          <a:p>
            <a:pPr algn="just"/>
            <a:r>
              <a:rPr lang="en-GB" sz="1800" b="1" dirty="0">
                <a:solidFill>
                  <a:srgbClr val="002060"/>
                </a:solidFill>
              </a:rPr>
              <a:t>Department of Agriculture, Environment and Rural Affairs (DAERA) Bursary or</a:t>
            </a:r>
          </a:p>
          <a:p>
            <a:pPr algn="just"/>
            <a:r>
              <a:rPr lang="en-GB" sz="1800" b="1" dirty="0">
                <a:solidFill>
                  <a:srgbClr val="002060"/>
                </a:solidFill>
              </a:rPr>
              <a:t>a Department for the Economy Further Education Award for the course you’re</a:t>
            </a:r>
          </a:p>
          <a:p>
            <a:pPr algn="just"/>
            <a:r>
              <a:rPr lang="en-GB" sz="1800" b="1" dirty="0">
                <a:solidFill>
                  <a:srgbClr val="002060"/>
                </a:solidFill>
              </a:rPr>
              <a:t>applying for.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2C17A0-AE20-EDF7-B226-A14901EA6868}"/>
              </a:ext>
            </a:extLst>
          </p:cNvPr>
          <p:cNvSpPr txBox="1"/>
          <p:nvPr/>
        </p:nvSpPr>
        <p:spPr>
          <a:xfrm flipH="1">
            <a:off x="3589091" y="516835"/>
            <a:ext cx="4753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How much could I get ?</a:t>
            </a:r>
          </a:p>
        </p:txBody>
      </p:sp>
    </p:spTree>
    <p:extLst>
      <p:ext uri="{BB962C8B-B14F-4D97-AF65-F5344CB8AC3E}">
        <p14:creationId xmlns:p14="http://schemas.microsoft.com/office/powerpoint/2010/main" val="270204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59698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EA9E20-597C-0B80-7312-8563951EE4EC}"/>
              </a:ext>
            </a:extLst>
          </p:cNvPr>
          <p:cNvSpPr txBox="1"/>
          <p:nvPr/>
        </p:nvSpPr>
        <p:spPr>
          <a:xfrm>
            <a:off x="546652" y="2276061"/>
            <a:ext cx="853771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You need to complete an application form.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You’ll be able to get one from: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your school or college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</a:t>
            </a:r>
            <a:r>
              <a:rPr lang="en-GB" sz="1800" b="1" dirty="0"/>
              <a:t>www.nidirect.gov.uk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Application forms will be available from spring. You should return your application form as soon as possible.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00F42B-CBD4-0230-BF19-AAB52C876B67}"/>
              </a:ext>
            </a:extLst>
          </p:cNvPr>
          <p:cNvSpPr txBox="1"/>
          <p:nvPr/>
        </p:nvSpPr>
        <p:spPr>
          <a:xfrm>
            <a:off x="3687417" y="616455"/>
            <a:ext cx="4035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When and how to apply ?</a:t>
            </a:r>
          </a:p>
        </p:txBody>
      </p:sp>
    </p:spTree>
    <p:extLst>
      <p:ext uri="{BB962C8B-B14F-4D97-AF65-F5344CB8AC3E}">
        <p14:creationId xmlns:p14="http://schemas.microsoft.com/office/powerpoint/2010/main" val="125004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E97D54F-2150-A6F8-F73E-C5358B0DA601}"/>
              </a:ext>
            </a:extLst>
          </p:cNvPr>
          <p:cNvSpPr/>
          <p:nvPr/>
        </p:nvSpPr>
        <p:spPr>
          <a:xfrm>
            <a:off x="9573236" y="0"/>
            <a:ext cx="1231783" cy="847288"/>
          </a:xfrm>
          <a:prstGeom prst="flowChartOffpageConnector">
            <a:avLst/>
          </a:prstGeom>
          <a:solidFill>
            <a:srgbClr val="C9318B"/>
          </a:solidFill>
          <a:ln>
            <a:solidFill>
              <a:srgbClr val="C931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lowchart: Off-page Connector 3">
            <a:extLst>
              <a:ext uri="{FF2B5EF4-FFF2-40B4-BE49-F238E27FC236}">
                <a16:creationId xmlns:a16="http://schemas.microsoft.com/office/drawing/2014/main" id="{7CD1FFE7-DD46-3C90-9866-4CEEED298D3E}"/>
              </a:ext>
            </a:extLst>
          </p:cNvPr>
          <p:cNvSpPr/>
          <p:nvPr/>
        </p:nvSpPr>
        <p:spPr>
          <a:xfrm>
            <a:off x="10284904" y="0"/>
            <a:ext cx="1231782" cy="847288"/>
          </a:xfrm>
          <a:prstGeom prst="flowChartOffpage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12CB5D-9A28-855C-8712-D83CDE6E6413}"/>
              </a:ext>
            </a:extLst>
          </p:cNvPr>
          <p:cNvSpPr txBox="1"/>
          <p:nvPr/>
        </p:nvSpPr>
        <p:spPr>
          <a:xfrm>
            <a:off x="166382" y="269639"/>
            <a:ext cx="2711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AINTENANCE </a:t>
            </a:r>
          </a:p>
          <a:p>
            <a:r>
              <a:rPr lang="en-GB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LLOWANCE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F553BE-D3E2-C699-C151-4A4DED8E4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808"/>
            <a:ext cx="3171100" cy="101566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E1EAB91-E939-9CE5-AED4-1688F0D3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986" y="5637402"/>
            <a:ext cx="2868991" cy="115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A872E51-9B88-F302-119D-72F96B55C7F9}"/>
              </a:ext>
            </a:extLst>
          </p:cNvPr>
          <p:cNvSpPr txBox="1"/>
          <p:nvPr/>
        </p:nvSpPr>
        <p:spPr>
          <a:xfrm>
            <a:off x="5022908" y="577780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www.nidirect.gov.uk</a:t>
            </a:r>
          </a:p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CBD8DD-20D1-A2E2-A1A1-78BC39F299CE}"/>
              </a:ext>
            </a:extLst>
          </p:cNvPr>
          <p:cNvSpPr txBox="1"/>
          <p:nvPr/>
        </p:nvSpPr>
        <p:spPr>
          <a:xfrm>
            <a:off x="4063850" y="6207890"/>
            <a:ext cx="42783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information and terms and conditions see website guidance and documents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ED2DA33-53A2-55DA-BABF-C46E03501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340768"/>
            <a:ext cx="54387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5011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550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Sorley</dc:creator>
  <cp:lastModifiedBy>Kay Vizard-Kotkowicz</cp:lastModifiedBy>
  <cp:revision>5</cp:revision>
  <dcterms:created xsi:type="dcterms:W3CDTF">2022-08-18T11:46:26Z</dcterms:created>
  <dcterms:modified xsi:type="dcterms:W3CDTF">2024-03-06T16:51:32Z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bd37d9-d9ac-4b79-83be-bb7da6ab464c_Enabled">
    <vt:lpwstr>true</vt:lpwstr>
  </property>
  <property fmtid="{D5CDD505-2E9C-101B-9397-08002B2CF9AE}" pid="3" name="MSIP_Label_7bbd37d9-d9ac-4b79-83be-bb7da6ab464c_SetDate">
    <vt:lpwstr>2022-08-18T12:02:24Z</vt:lpwstr>
  </property>
  <property fmtid="{D5CDD505-2E9C-101B-9397-08002B2CF9AE}" pid="4" name="MSIP_Label_7bbd37d9-d9ac-4b79-83be-bb7da6ab464c_Method">
    <vt:lpwstr>Privileged</vt:lpwstr>
  </property>
  <property fmtid="{D5CDD505-2E9C-101B-9397-08002B2CF9AE}" pid="5" name="MSIP_Label_7bbd37d9-d9ac-4b79-83be-bb7da6ab464c_Name">
    <vt:lpwstr>OFFICIAL</vt:lpwstr>
  </property>
  <property fmtid="{D5CDD505-2E9C-101B-9397-08002B2CF9AE}" pid="6" name="MSIP_Label_7bbd37d9-d9ac-4b79-83be-bb7da6ab464c_SiteId">
    <vt:lpwstr>4c6898a9-8fca-42f9-aa92-82cb3e252bc6</vt:lpwstr>
  </property>
  <property fmtid="{D5CDD505-2E9C-101B-9397-08002B2CF9AE}" pid="7" name="MSIP_Label_7bbd37d9-d9ac-4b79-83be-bb7da6ab464c_ActionId">
    <vt:lpwstr>f3ae1deb-e1e9-41a7-a6d5-00002e9283db</vt:lpwstr>
  </property>
  <property fmtid="{D5CDD505-2E9C-101B-9397-08002B2CF9AE}" pid="8" name="MSIP_Label_7bbd37d9-d9ac-4b79-83be-bb7da6ab464c_ContentBits">
    <vt:lpwstr>3</vt:lpwstr>
  </property>
</Properties>
</file>